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Alfa Slab On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7" Type="http://schemas.openxmlformats.org/officeDocument/2006/relationships/font" Target="fonts/AlfaSlab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8e026c97a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8e026c97a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8e026c97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8e026c97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8e026c97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8e026c97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8e026c97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e026c97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8e026c97a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8e026c97a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8e026c97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8e026c97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8e026c9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e026c9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8e026c97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8e026c97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8e026c97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8e026c97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8e026c97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8e026c97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8e026c97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8e026c97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8e026c97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8e026c97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8e026c97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8e026c97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8e026c97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8e026c97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8e026c97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8e026c97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8e026c97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8e026c97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lilianvu99/IEEE-Hackathon" TargetMode="External"/><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Wildfire Aid</a:t>
            </a:r>
            <a:endParaRPr/>
          </a:p>
        </p:txBody>
      </p:sp>
      <p:sp>
        <p:nvSpPr>
          <p:cNvPr id="57" name="Google Shape;57;p13"/>
          <p:cNvSpPr txBox="1"/>
          <p:nvPr>
            <p:ph idx="1" type="subTitle"/>
          </p:nvPr>
        </p:nvSpPr>
        <p:spPr>
          <a:xfrm>
            <a:off x="311700" y="298187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3:</a:t>
            </a:r>
            <a:endParaRPr/>
          </a:p>
          <a:p>
            <a:pPr indent="0" lvl="0" marL="0" rtl="0" algn="ctr">
              <a:spcBef>
                <a:spcPts val="0"/>
              </a:spcBef>
              <a:spcAft>
                <a:spcPts val="0"/>
              </a:spcAft>
              <a:buNone/>
            </a:pPr>
            <a:r>
              <a:rPr lang="en"/>
              <a:t>Dominic Doringo , Joe Huang, </a:t>
            </a:r>
            <a:r>
              <a:rPr lang="en"/>
              <a:t>Chad Keefer</a:t>
            </a:r>
            <a:endParaRPr/>
          </a:p>
          <a:p>
            <a:pPr indent="0" lvl="0" marL="0" rtl="0" algn="ctr">
              <a:spcBef>
                <a:spcPts val="0"/>
              </a:spcBef>
              <a:spcAft>
                <a:spcPts val="0"/>
              </a:spcAft>
              <a:buNone/>
            </a:pPr>
            <a:r>
              <a:rPr lang="en"/>
              <a:t>Lilian Vu, Alfonso Monroy</a:t>
            </a:r>
            <a:endParaRPr/>
          </a:p>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https://github.com/lilianvu99/IEEE-Hackathon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214700" y="118025"/>
            <a:ext cx="2971800" cy="1543050"/>
          </a:xfrm>
          <a:prstGeom prst="rect">
            <a:avLst/>
          </a:prstGeom>
          <a:noFill/>
          <a:ln>
            <a:noFill/>
          </a:ln>
        </p:spPr>
      </p:pic>
      <p:pic>
        <p:nvPicPr>
          <p:cNvPr id="59" name="Google Shape;59;p13"/>
          <p:cNvPicPr preferRelativeResize="0"/>
          <p:nvPr/>
        </p:nvPicPr>
        <p:blipFill>
          <a:blip r:embed="rId5">
            <a:alphaModFix/>
          </a:blip>
          <a:stretch>
            <a:fillRect/>
          </a:stretch>
        </p:blipFill>
        <p:spPr>
          <a:xfrm>
            <a:off x="0" y="3295300"/>
            <a:ext cx="1703400" cy="1636450"/>
          </a:xfrm>
          <a:prstGeom prst="rect">
            <a:avLst/>
          </a:prstGeom>
          <a:noFill/>
          <a:ln>
            <a:noFill/>
          </a:ln>
        </p:spPr>
      </p:pic>
      <p:pic>
        <p:nvPicPr>
          <p:cNvPr id="60" name="Google Shape;60;p13"/>
          <p:cNvPicPr preferRelativeResize="0"/>
          <p:nvPr/>
        </p:nvPicPr>
        <p:blipFill>
          <a:blip r:embed="rId6">
            <a:alphaModFix/>
          </a:blip>
          <a:stretch>
            <a:fillRect/>
          </a:stretch>
        </p:blipFill>
        <p:spPr>
          <a:xfrm>
            <a:off x="6946300" y="231575"/>
            <a:ext cx="1963275" cy="311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Terrain/Implant</a:t>
            </a:r>
            <a:endParaRPr/>
          </a:p>
        </p:txBody>
      </p:sp>
      <p:pic>
        <p:nvPicPr>
          <p:cNvPr id="126" name="Google Shape;126;p22"/>
          <p:cNvPicPr preferRelativeResize="0"/>
          <p:nvPr/>
        </p:nvPicPr>
        <p:blipFill rotWithShape="1">
          <a:blip r:embed="rId3">
            <a:alphaModFix/>
          </a:blip>
          <a:srcRect b="0" l="0" r="16874" t="0"/>
          <a:stretch/>
        </p:blipFill>
        <p:spPr>
          <a:xfrm>
            <a:off x="0" y="2794200"/>
            <a:ext cx="2170375" cy="2572400"/>
          </a:xfrm>
          <a:prstGeom prst="rect">
            <a:avLst/>
          </a:prstGeom>
          <a:noFill/>
          <a:ln>
            <a:noFill/>
          </a:ln>
        </p:spPr>
      </p:pic>
      <p:pic>
        <p:nvPicPr>
          <p:cNvPr id="127" name="Google Shape;127;p22"/>
          <p:cNvPicPr preferRelativeResize="0"/>
          <p:nvPr/>
        </p:nvPicPr>
        <p:blipFill rotWithShape="1">
          <a:blip r:embed="rId4">
            <a:alphaModFix/>
          </a:blip>
          <a:srcRect b="0" l="0" r="14464" t="0"/>
          <a:stretch/>
        </p:blipFill>
        <p:spPr>
          <a:xfrm>
            <a:off x="6061150" y="572702"/>
            <a:ext cx="3178100" cy="4243394"/>
          </a:xfrm>
          <a:prstGeom prst="rect">
            <a:avLst/>
          </a:prstGeom>
          <a:noFill/>
          <a:ln>
            <a:noFill/>
          </a:ln>
        </p:spPr>
      </p:pic>
      <p:pic>
        <p:nvPicPr>
          <p:cNvPr id="128" name="Google Shape;128;p22"/>
          <p:cNvPicPr preferRelativeResize="0"/>
          <p:nvPr/>
        </p:nvPicPr>
        <p:blipFill rotWithShape="1">
          <a:blip r:embed="rId5">
            <a:alphaModFix/>
          </a:blip>
          <a:srcRect b="0" l="0" r="15909" t="0"/>
          <a:stretch/>
        </p:blipFill>
        <p:spPr>
          <a:xfrm>
            <a:off x="0" y="0"/>
            <a:ext cx="2583649" cy="2876100"/>
          </a:xfrm>
          <a:prstGeom prst="rect">
            <a:avLst/>
          </a:prstGeom>
          <a:noFill/>
          <a:ln>
            <a:noFill/>
          </a:ln>
        </p:spPr>
      </p:pic>
      <p:pic>
        <p:nvPicPr>
          <p:cNvPr id="129" name="Google Shape;129;p22"/>
          <p:cNvPicPr preferRelativeResize="0"/>
          <p:nvPr/>
        </p:nvPicPr>
        <p:blipFill rotWithShape="1">
          <a:blip r:embed="rId6">
            <a:alphaModFix/>
          </a:blip>
          <a:srcRect b="0" l="0" r="7398" t="0"/>
          <a:stretch/>
        </p:blipFill>
        <p:spPr>
          <a:xfrm>
            <a:off x="2450550" y="645963"/>
            <a:ext cx="3666600" cy="4096874"/>
          </a:xfrm>
          <a:prstGeom prst="rect">
            <a:avLst/>
          </a:prstGeom>
          <a:noFill/>
          <a:ln>
            <a:noFill/>
          </a:ln>
        </p:spPr>
      </p:pic>
      <p:sp>
        <p:nvSpPr>
          <p:cNvPr id="130" name="Google Shape;130;p22"/>
          <p:cNvSpPr txBox="1"/>
          <p:nvPr/>
        </p:nvSpPr>
        <p:spPr>
          <a:xfrm>
            <a:off x="1083475" y="702475"/>
            <a:ext cx="1086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Set Up</a:t>
            </a:r>
            <a:endParaRPr b="1">
              <a:solidFill>
                <a:srgbClr val="FF0000"/>
              </a:solidFill>
              <a:latin typeface="Proxima Nova"/>
              <a:ea typeface="Proxima Nova"/>
              <a:cs typeface="Proxima Nova"/>
              <a:sym typeface="Proxima Nova"/>
            </a:endParaRPr>
          </a:p>
        </p:txBody>
      </p:sp>
      <p:sp>
        <p:nvSpPr>
          <p:cNvPr id="131" name="Google Shape;131;p22"/>
          <p:cNvSpPr txBox="1"/>
          <p:nvPr/>
        </p:nvSpPr>
        <p:spPr>
          <a:xfrm>
            <a:off x="914675" y="2690825"/>
            <a:ext cx="15954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Buzzer Function</a:t>
            </a:r>
            <a:endParaRPr b="1">
              <a:solidFill>
                <a:srgbClr val="FF0000"/>
              </a:solidFill>
              <a:latin typeface="Proxima Nova"/>
              <a:ea typeface="Proxima Nova"/>
              <a:cs typeface="Proxima Nova"/>
              <a:sym typeface="Proxima Nova"/>
            </a:endParaRPr>
          </a:p>
        </p:txBody>
      </p:sp>
      <p:sp>
        <p:nvSpPr>
          <p:cNvPr id="132" name="Google Shape;132;p22"/>
          <p:cNvSpPr txBox="1"/>
          <p:nvPr/>
        </p:nvSpPr>
        <p:spPr>
          <a:xfrm>
            <a:off x="4179100" y="572700"/>
            <a:ext cx="1595400" cy="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Temperature Humidity Sensor</a:t>
            </a:r>
            <a:endParaRPr b="1">
              <a:solidFill>
                <a:srgbClr val="FF0000"/>
              </a:solidFill>
              <a:latin typeface="Proxima Nova"/>
              <a:ea typeface="Proxima Nova"/>
              <a:cs typeface="Proxima Nova"/>
              <a:sym typeface="Proxima Nova"/>
            </a:endParaRPr>
          </a:p>
        </p:txBody>
      </p:sp>
      <p:sp>
        <p:nvSpPr>
          <p:cNvPr id="133" name="Google Shape;133;p22"/>
          <p:cNvSpPr txBox="1"/>
          <p:nvPr/>
        </p:nvSpPr>
        <p:spPr>
          <a:xfrm>
            <a:off x="7191375" y="238125"/>
            <a:ext cx="1428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Air Pressure Sensor</a:t>
            </a:r>
            <a:endParaRPr b="1">
              <a:solidFill>
                <a:srgbClr val="FF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Drone</a:t>
            </a:r>
            <a:endParaRPr/>
          </a:p>
        </p:txBody>
      </p:sp>
      <p:sp>
        <p:nvSpPr>
          <p:cNvPr id="139" name="Google Shape;139;p23"/>
          <p:cNvSpPr txBox="1"/>
          <p:nvPr>
            <p:ph idx="1" type="body"/>
          </p:nvPr>
        </p:nvSpPr>
        <p:spPr>
          <a:xfrm>
            <a:off x="311700" y="942900"/>
            <a:ext cx="8520600" cy="42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Drone will be </a:t>
            </a:r>
            <a:r>
              <a:rPr lang="en" sz="1300"/>
              <a:t>attached with</a:t>
            </a:r>
            <a:r>
              <a:rPr lang="en" sz="1300"/>
              <a:t> a MQ2 smoke sensor and a fire detector</a:t>
            </a:r>
            <a:endParaRPr sz="1300"/>
          </a:p>
          <a:p>
            <a:pPr indent="0" lvl="0" marL="0" rtl="0" algn="l">
              <a:spcBef>
                <a:spcPts val="1600"/>
              </a:spcBef>
              <a:spcAft>
                <a:spcPts val="0"/>
              </a:spcAft>
              <a:buNone/>
            </a:pPr>
            <a:r>
              <a:rPr lang="en" sz="1300"/>
              <a:t>Ability to put smoke and fire into numerical data that can be analyze and observed</a:t>
            </a:r>
            <a:endParaRPr sz="1300"/>
          </a:p>
          <a:p>
            <a:pPr indent="0" lvl="0" marL="0" rtl="0" algn="l">
              <a:spcBef>
                <a:spcPts val="1600"/>
              </a:spcBef>
              <a:spcAft>
                <a:spcPts val="0"/>
              </a:spcAft>
              <a:buNone/>
            </a:pPr>
            <a:r>
              <a:rPr lang="en" sz="1300"/>
              <a:t>What this will do is it will scan an area:</a:t>
            </a:r>
            <a:endParaRPr sz="1300"/>
          </a:p>
          <a:p>
            <a:pPr indent="-311150" lvl="0" marL="457200" rtl="0" algn="l">
              <a:spcBef>
                <a:spcPts val="1600"/>
              </a:spcBef>
              <a:spcAft>
                <a:spcPts val="0"/>
              </a:spcAft>
              <a:buSzPts val="1300"/>
              <a:buChar char="-"/>
            </a:pPr>
            <a:r>
              <a:rPr lang="en" sz="1300"/>
              <a:t>Flame sensor will be able to measure how severe the flame is</a:t>
            </a:r>
            <a:endParaRPr sz="1300"/>
          </a:p>
          <a:p>
            <a:pPr indent="-311150" lvl="0" marL="457200" rtl="0" algn="l">
              <a:spcBef>
                <a:spcPts val="0"/>
              </a:spcBef>
              <a:spcAft>
                <a:spcPts val="0"/>
              </a:spcAft>
              <a:buSzPts val="1300"/>
              <a:buChar char="-"/>
            </a:pPr>
            <a:r>
              <a:rPr lang="en" sz="1300"/>
              <a:t>Ability to scout information without the risk of a helicopter / human pilot </a:t>
            </a:r>
            <a:endParaRPr sz="1300"/>
          </a:p>
          <a:p>
            <a:pPr indent="0" lvl="0" marL="0" rtl="0" algn="l">
              <a:spcBef>
                <a:spcPts val="1600"/>
              </a:spcBef>
              <a:spcAft>
                <a:spcPts val="0"/>
              </a:spcAft>
              <a:buNone/>
            </a:pPr>
            <a:r>
              <a:rPr lang="en" sz="1300"/>
              <a:t>Using the drone data we can scout for the core of the fire and through GPS it will relay information back to the firefighters</a:t>
            </a:r>
            <a:endParaRPr sz="1300"/>
          </a:p>
          <a:p>
            <a:pPr indent="0" lvl="0" marL="0" rtl="0" algn="l">
              <a:spcBef>
                <a:spcPts val="1600"/>
              </a:spcBef>
              <a:spcAft>
                <a:spcPts val="1600"/>
              </a:spcAft>
              <a:buNone/>
            </a:pPr>
            <a:r>
              <a:rPr lang="en" sz="1300"/>
              <a:t>With that information the firefighter can have a better idea for their strategy of combating the fire where to plan their attack tackling the issue</a:t>
            </a:r>
            <a:endParaRPr sz="1300"/>
          </a:p>
        </p:txBody>
      </p:sp>
      <p:pic>
        <p:nvPicPr>
          <p:cNvPr id="140" name="Google Shape;140;p23"/>
          <p:cNvPicPr preferRelativeResize="0"/>
          <p:nvPr/>
        </p:nvPicPr>
        <p:blipFill>
          <a:blip r:embed="rId3">
            <a:alphaModFix/>
          </a:blip>
          <a:stretch>
            <a:fillRect/>
          </a:stretch>
        </p:blipFill>
        <p:spPr>
          <a:xfrm>
            <a:off x="6602625" y="445025"/>
            <a:ext cx="2229674" cy="148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nvSpPr>
        <p:spPr>
          <a:xfrm>
            <a:off x="3100325" y="1582875"/>
            <a:ext cx="13473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46" name="Google Shape;146;p24"/>
          <p:cNvPicPr preferRelativeResize="0"/>
          <p:nvPr/>
        </p:nvPicPr>
        <p:blipFill>
          <a:blip r:embed="rId3">
            <a:alphaModFix/>
          </a:blip>
          <a:stretch>
            <a:fillRect/>
          </a:stretch>
        </p:blipFill>
        <p:spPr>
          <a:xfrm>
            <a:off x="5748425" y="459725"/>
            <a:ext cx="3034349" cy="4045798"/>
          </a:xfrm>
          <a:prstGeom prst="rect">
            <a:avLst/>
          </a:prstGeom>
          <a:noFill/>
          <a:ln>
            <a:noFill/>
          </a:ln>
        </p:spPr>
      </p:pic>
      <p:pic>
        <p:nvPicPr>
          <p:cNvPr id="147" name="Google Shape;147;p24"/>
          <p:cNvPicPr preferRelativeResize="0"/>
          <p:nvPr/>
        </p:nvPicPr>
        <p:blipFill>
          <a:blip r:embed="rId4">
            <a:alphaModFix/>
          </a:blip>
          <a:stretch>
            <a:fillRect/>
          </a:stretch>
        </p:blipFill>
        <p:spPr>
          <a:xfrm>
            <a:off x="3552065" y="459725"/>
            <a:ext cx="1960074" cy="2613427"/>
          </a:xfrm>
          <a:prstGeom prst="rect">
            <a:avLst/>
          </a:prstGeom>
          <a:noFill/>
          <a:ln>
            <a:noFill/>
          </a:ln>
        </p:spPr>
      </p:pic>
      <p:pic>
        <p:nvPicPr>
          <p:cNvPr id="148" name="Google Shape;148;p24"/>
          <p:cNvPicPr preferRelativeResize="0"/>
          <p:nvPr/>
        </p:nvPicPr>
        <p:blipFill>
          <a:blip r:embed="rId5">
            <a:alphaModFix/>
          </a:blip>
          <a:stretch>
            <a:fillRect/>
          </a:stretch>
        </p:blipFill>
        <p:spPr>
          <a:xfrm>
            <a:off x="534650" y="459725"/>
            <a:ext cx="2781124" cy="370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128300" y="1918100"/>
            <a:ext cx="4705626" cy="3225400"/>
          </a:xfrm>
          <a:prstGeom prst="rect">
            <a:avLst/>
          </a:prstGeom>
          <a:noFill/>
          <a:ln>
            <a:noFill/>
          </a:ln>
        </p:spPr>
      </p:pic>
      <p:pic>
        <p:nvPicPr>
          <p:cNvPr id="154" name="Google Shape;154;p25"/>
          <p:cNvPicPr preferRelativeResize="0"/>
          <p:nvPr/>
        </p:nvPicPr>
        <p:blipFill>
          <a:blip r:embed="rId4">
            <a:alphaModFix/>
          </a:blip>
          <a:stretch>
            <a:fillRect/>
          </a:stretch>
        </p:blipFill>
        <p:spPr>
          <a:xfrm>
            <a:off x="2888541" y="0"/>
            <a:ext cx="5020310" cy="2571749"/>
          </a:xfrm>
          <a:prstGeom prst="rect">
            <a:avLst/>
          </a:prstGeom>
          <a:noFill/>
          <a:ln>
            <a:noFill/>
          </a:ln>
        </p:spPr>
      </p:pic>
      <p:sp>
        <p:nvSpPr>
          <p:cNvPr id="155" name="Google Shape;155;p2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Drone</a:t>
            </a:r>
            <a:endParaRPr/>
          </a:p>
        </p:txBody>
      </p:sp>
      <p:pic>
        <p:nvPicPr>
          <p:cNvPr id="156" name="Google Shape;156;p25"/>
          <p:cNvPicPr preferRelativeResize="0"/>
          <p:nvPr/>
        </p:nvPicPr>
        <p:blipFill>
          <a:blip r:embed="rId5">
            <a:alphaModFix/>
          </a:blip>
          <a:stretch>
            <a:fillRect/>
          </a:stretch>
        </p:blipFill>
        <p:spPr>
          <a:xfrm>
            <a:off x="4833925" y="2364950"/>
            <a:ext cx="4310074" cy="2778550"/>
          </a:xfrm>
          <a:prstGeom prst="rect">
            <a:avLst/>
          </a:prstGeom>
          <a:noFill/>
          <a:ln>
            <a:noFill/>
          </a:ln>
        </p:spPr>
      </p:pic>
      <p:sp>
        <p:nvSpPr>
          <p:cNvPr id="157" name="Google Shape;157;p25"/>
          <p:cNvSpPr txBox="1"/>
          <p:nvPr/>
        </p:nvSpPr>
        <p:spPr>
          <a:xfrm>
            <a:off x="2452800" y="3702825"/>
            <a:ext cx="21192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Fire Detector Sensor</a:t>
            </a:r>
            <a:endParaRPr b="1">
              <a:solidFill>
                <a:srgbClr val="FF0000"/>
              </a:solidFill>
              <a:latin typeface="Proxima Nova"/>
              <a:ea typeface="Proxima Nova"/>
              <a:cs typeface="Proxima Nova"/>
              <a:sym typeface="Proxima Nova"/>
            </a:endParaRPr>
          </a:p>
        </p:txBody>
      </p:sp>
      <p:sp>
        <p:nvSpPr>
          <p:cNvPr id="158" name="Google Shape;158;p25"/>
          <p:cNvSpPr txBox="1"/>
          <p:nvPr/>
        </p:nvSpPr>
        <p:spPr>
          <a:xfrm>
            <a:off x="7143750" y="3340300"/>
            <a:ext cx="1809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Smoke Detector</a:t>
            </a:r>
            <a:endParaRPr b="1">
              <a:solidFill>
                <a:srgbClr val="FF0000"/>
              </a:solidFill>
              <a:latin typeface="Proxima Nova"/>
              <a:ea typeface="Proxima Nova"/>
              <a:cs typeface="Proxima Nova"/>
              <a:sym typeface="Proxima Nova"/>
            </a:endParaRPr>
          </a:p>
        </p:txBody>
      </p:sp>
      <p:sp>
        <p:nvSpPr>
          <p:cNvPr id="159" name="Google Shape;159;p25"/>
          <p:cNvSpPr txBox="1"/>
          <p:nvPr/>
        </p:nvSpPr>
        <p:spPr>
          <a:xfrm>
            <a:off x="5679275" y="1512100"/>
            <a:ext cx="17025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Proxima Nova"/>
                <a:ea typeface="Proxima Nova"/>
                <a:cs typeface="Proxima Nova"/>
                <a:sym typeface="Proxima Nova"/>
              </a:rPr>
              <a:t>Set Up</a:t>
            </a:r>
            <a:endParaRPr b="1">
              <a:solidFill>
                <a:srgbClr val="FF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38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needs to be added and implanted in our project</a:t>
            </a:r>
            <a:endParaRPr/>
          </a:p>
        </p:txBody>
      </p:sp>
      <p:sp>
        <p:nvSpPr>
          <p:cNvPr id="165" name="Google Shape;165;p26"/>
          <p:cNvSpPr txBox="1"/>
          <p:nvPr>
            <p:ph idx="1" type="body"/>
          </p:nvPr>
        </p:nvSpPr>
        <p:spPr>
          <a:xfrm>
            <a:off x="311700" y="1418975"/>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Wind sensors </a:t>
            </a:r>
            <a:endParaRPr sz="1200"/>
          </a:p>
          <a:p>
            <a:pPr indent="-304800" lvl="0" marL="457200" rtl="0" algn="l">
              <a:spcBef>
                <a:spcPts val="1600"/>
              </a:spcBef>
              <a:spcAft>
                <a:spcPts val="0"/>
              </a:spcAft>
              <a:buSzPts val="1200"/>
              <a:buChar char="-"/>
            </a:pPr>
            <a:r>
              <a:rPr lang="en" sz="1200"/>
              <a:t>Wind plays a major role in spreading and lighting up wildfires</a:t>
            </a:r>
            <a:endParaRPr sz="1200"/>
          </a:p>
          <a:p>
            <a:pPr indent="-304800" lvl="0" marL="457200" rtl="0" algn="l">
              <a:spcBef>
                <a:spcPts val="0"/>
              </a:spcBef>
              <a:spcAft>
                <a:spcPts val="0"/>
              </a:spcAft>
              <a:buSzPts val="1200"/>
              <a:buChar char="-"/>
            </a:pPr>
            <a:r>
              <a:rPr lang="en" sz="1200"/>
              <a:t>Through the data we obtain from a wind sensor, we can more accurately prevent a wildfire</a:t>
            </a:r>
            <a:endParaRPr sz="1200"/>
          </a:p>
          <a:p>
            <a:pPr indent="0" lvl="0" marL="0" rtl="0" algn="l">
              <a:spcBef>
                <a:spcPts val="1600"/>
              </a:spcBef>
              <a:spcAft>
                <a:spcPts val="0"/>
              </a:spcAft>
              <a:buNone/>
            </a:pPr>
            <a:r>
              <a:rPr lang="en" sz="1200"/>
              <a:t>Data Transfer</a:t>
            </a:r>
            <a:endParaRPr sz="1200"/>
          </a:p>
          <a:p>
            <a:pPr indent="-304800" lvl="0" marL="457200" rtl="0" algn="l">
              <a:spcBef>
                <a:spcPts val="1600"/>
              </a:spcBef>
              <a:spcAft>
                <a:spcPts val="0"/>
              </a:spcAft>
              <a:buSzPts val="1200"/>
              <a:buChar char="-"/>
            </a:pPr>
            <a:r>
              <a:rPr lang="en" sz="1200"/>
              <a:t>Relay information to a database </a:t>
            </a:r>
            <a:endParaRPr sz="1200"/>
          </a:p>
          <a:p>
            <a:pPr indent="-304800" lvl="0" marL="457200" rtl="0" algn="l">
              <a:spcBef>
                <a:spcPts val="0"/>
              </a:spcBef>
              <a:spcAft>
                <a:spcPts val="0"/>
              </a:spcAft>
              <a:buSzPts val="1200"/>
              <a:buChar char="-"/>
            </a:pPr>
            <a:r>
              <a:rPr lang="en" sz="1200"/>
              <a:t>Database can be read through serial transfer or bluetooth information </a:t>
            </a:r>
            <a:endParaRPr sz="1200"/>
          </a:p>
          <a:p>
            <a:pPr indent="0" lvl="0" marL="0" rtl="0" algn="l">
              <a:spcBef>
                <a:spcPts val="1600"/>
              </a:spcBef>
              <a:spcAft>
                <a:spcPts val="0"/>
              </a:spcAft>
              <a:buNone/>
            </a:pPr>
            <a:r>
              <a:rPr lang="en" sz="1200"/>
              <a:t>GPS Signaling and Camera</a:t>
            </a:r>
            <a:endParaRPr sz="1200"/>
          </a:p>
          <a:p>
            <a:pPr indent="-304800" lvl="0" marL="457200" rtl="0" algn="l">
              <a:spcBef>
                <a:spcPts val="1600"/>
              </a:spcBef>
              <a:spcAft>
                <a:spcPts val="0"/>
              </a:spcAft>
              <a:buSzPts val="1200"/>
              <a:buChar char="-"/>
            </a:pPr>
            <a:r>
              <a:rPr lang="en" sz="1200"/>
              <a:t>For when drones detect fires and send signals on location</a:t>
            </a:r>
            <a:endParaRPr sz="1200"/>
          </a:p>
          <a:p>
            <a:pPr indent="0" lvl="0" marL="0" rtl="0" algn="l">
              <a:spcBef>
                <a:spcPts val="1600"/>
              </a:spcBef>
              <a:spcAft>
                <a:spcPts val="0"/>
              </a:spcAft>
              <a:buNone/>
            </a:pPr>
            <a:r>
              <a:rPr lang="en" sz="1200"/>
              <a:t>Power Generators</a:t>
            </a:r>
            <a:endParaRPr sz="1200"/>
          </a:p>
          <a:p>
            <a:pPr indent="-304800" lvl="0" marL="457200" rtl="0" algn="l">
              <a:spcBef>
                <a:spcPts val="1600"/>
              </a:spcBef>
              <a:spcAft>
                <a:spcPts val="0"/>
              </a:spcAft>
              <a:buSzPts val="1200"/>
              <a:buChar char="-"/>
            </a:pPr>
            <a:r>
              <a:rPr lang="en" sz="1200"/>
              <a:t>Power up sites and drone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issues with our project</a:t>
            </a:r>
            <a:endParaRPr/>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 alarms can happen which can cause a needless call for fire fighters</a:t>
            </a:r>
            <a:endParaRPr/>
          </a:p>
          <a:p>
            <a:pPr indent="0" lvl="0" marL="0" rtl="0" algn="l">
              <a:spcBef>
                <a:spcPts val="1600"/>
              </a:spcBef>
              <a:spcAft>
                <a:spcPts val="0"/>
              </a:spcAft>
              <a:buNone/>
            </a:pPr>
            <a:r>
              <a:rPr lang="en"/>
              <a:t>Figuring out what the pressure levels we need to work with </a:t>
            </a:r>
            <a:endParaRPr/>
          </a:p>
          <a:p>
            <a:pPr indent="-342900" lvl="0" marL="457200" rtl="0" algn="l">
              <a:spcBef>
                <a:spcPts val="1600"/>
              </a:spcBef>
              <a:spcAft>
                <a:spcPts val="0"/>
              </a:spcAft>
              <a:buSzPts val="1800"/>
              <a:buChar char="-"/>
            </a:pPr>
            <a:r>
              <a:rPr lang="en"/>
              <a:t>Varies for different places where we place the implanted sensors</a:t>
            </a:r>
            <a:endParaRPr/>
          </a:p>
          <a:p>
            <a:pPr indent="0" lvl="0" marL="0" rtl="0" algn="l">
              <a:spcBef>
                <a:spcPts val="1600"/>
              </a:spcBef>
              <a:spcAft>
                <a:spcPts val="0"/>
              </a:spcAft>
              <a:buNone/>
            </a:pPr>
            <a:r>
              <a:rPr lang="en"/>
              <a:t>Drones can be caught in trees, collide with airborne objects, etc that will cause for either lost or nonfunctional drones</a:t>
            </a:r>
            <a:endParaRPr/>
          </a:p>
          <a:p>
            <a:pPr indent="0" lvl="0" marL="0" rtl="0" algn="l">
              <a:spcBef>
                <a:spcPts val="1600"/>
              </a:spcBef>
              <a:spcAft>
                <a:spcPts val="0"/>
              </a:spcAft>
              <a:buNone/>
            </a:pPr>
            <a:r>
              <a:rPr lang="en"/>
              <a:t>Might not be very cost efficient and requires h</a:t>
            </a:r>
            <a:r>
              <a:rPr lang="en"/>
              <a:t>igh maintenance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endeavours</a:t>
            </a:r>
            <a:endParaRPr/>
          </a:p>
        </p:txBody>
      </p:sp>
      <p:sp>
        <p:nvSpPr>
          <p:cNvPr id="177" name="Google Shape;177;p28"/>
          <p:cNvSpPr txBox="1"/>
          <p:nvPr>
            <p:ph idx="1" type="body"/>
          </p:nvPr>
        </p:nvSpPr>
        <p:spPr>
          <a:xfrm>
            <a:off x="311700" y="954050"/>
            <a:ext cx="6417900" cy="3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Using our data gathered from our implant and drone there is potential this data can be fed through advance artificial intelligence and or machine learning </a:t>
            </a:r>
            <a:r>
              <a:rPr lang="en" sz="1200"/>
              <a:t>algorithms</a:t>
            </a:r>
            <a:r>
              <a:rPr lang="en" sz="1200"/>
              <a:t> </a:t>
            </a:r>
            <a:endParaRPr sz="1200"/>
          </a:p>
          <a:p>
            <a:pPr indent="0" lvl="0" marL="0" rtl="0" algn="l">
              <a:spcBef>
                <a:spcPts val="1600"/>
              </a:spcBef>
              <a:spcAft>
                <a:spcPts val="0"/>
              </a:spcAft>
              <a:buNone/>
            </a:pPr>
            <a:r>
              <a:rPr lang="en" sz="1200"/>
              <a:t>With these advanced </a:t>
            </a:r>
            <a:r>
              <a:rPr lang="en" sz="1200"/>
              <a:t>algorithms it</a:t>
            </a:r>
            <a:r>
              <a:rPr lang="en" sz="1200"/>
              <a:t> can potentially predict potential wildfires in a fast and efficient manner, detect, a</a:t>
            </a:r>
            <a:r>
              <a:rPr lang="en" sz="1200"/>
              <a:t>nd model risks </a:t>
            </a:r>
            <a:endParaRPr sz="1200"/>
          </a:p>
          <a:p>
            <a:pPr indent="0" lvl="0" marL="0" rtl="0" algn="l">
              <a:spcBef>
                <a:spcPts val="1600"/>
              </a:spcBef>
              <a:spcAft>
                <a:spcPts val="0"/>
              </a:spcAft>
              <a:buNone/>
            </a:pPr>
            <a:r>
              <a:rPr lang="en" sz="1200"/>
              <a:t> Advancement in </a:t>
            </a:r>
            <a:r>
              <a:rPr lang="en" sz="1200"/>
              <a:t>Image processing can lead to the drone be able to scan an area and use image processing to gather and predict where the flame will go and give potential solution in where the fire can best be put out</a:t>
            </a:r>
            <a:endParaRPr sz="1200"/>
          </a:p>
          <a:p>
            <a:pPr indent="0" lvl="0" marL="0" rtl="0" algn="l">
              <a:spcBef>
                <a:spcPts val="1600"/>
              </a:spcBef>
              <a:spcAft>
                <a:spcPts val="0"/>
              </a:spcAft>
              <a:buNone/>
            </a:pPr>
            <a:r>
              <a:rPr lang="en" sz="1200"/>
              <a:t>Time is a very important factor when tackling wildfire</a:t>
            </a:r>
            <a:endParaRPr sz="1200"/>
          </a:p>
          <a:p>
            <a:pPr indent="-304800" lvl="0" marL="457200" rtl="0" algn="l">
              <a:spcBef>
                <a:spcPts val="1600"/>
              </a:spcBef>
              <a:spcAft>
                <a:spcPts val="0"/>
              </a:spcAft>
              <a:buSzPts val="1200"/>
              <a:buChar char="-"/>
            </a:pPr>
            <a:r>
              <a:rPr lang="en" sz="1200"/>
              <a:t>the longer you wait, the more fire spreads and damages occur</a:t>
            </a:r>
            <a:endParaRPr sz="1200"/>
          </a:p>
          <a:p>
            <a:pPr indent="-304800" lvl="0" marL="457200" rtl="0" algn="l">
              <a:spcBef>
                <a:spcPts val="0"/>
              </a:spcBef>
              <a:spcAft>
                <a:spcPts val="0"/>
              </a:spcAft>
              <a:buSzPts val="1200"/>
              <a:buChar char="-"/>
            </a:pPr>
            <a:r>
              <a:rPr lang="en" sz="1200"/>
              <a:t>Having a basic proposed plan from image processing can give the the user</a:t>
            </a:r>
            <a:endParaRPr sz="1200"/>
          </a:p>
          <a:p>
            <a:pPr indent="-304800" lvl="0" marL="457200" rtl="0" algn="l">
              <a:spcBef>
                <a:spcPts val="0"/>
              </a:spcBef>
              <a:spcAft>
                <a:spcPts val="0"/>
              </a:spcAft>
              <a:buSzPts val="1200"/>
              <a:buChar char="-"/>
            </a:pPr>
            <a:r>
              <a:rPr lang="en" sz="1200"/>
              <a:t>A faster response to deal with the fire</a:t>
            </a:r>
            <a:endParaRPr sz="1200"/>
          </a:p>
        </p:txBody>
      </p:sp>
      <p:pic>
        <p:nvPicPr>
          <p:cNvPr id="178" name="Google Shape;178;p28"/>
          <p:cNvPicPr preferRelativeResize="0"/>
          <p:nvPr/>
        </p:nvPicPr>
        <p:blipFill>
          <a:blip r:embed="rId3">
            <a:alphaModFix/>
          </a:blip>
          <a:stretch>
            <a:fillRect/>
          </a:stretch>
        </p:blipFill>
        <p:spPr>
          <a:xfrm>
            <a:off x="5916375" y="2684375"/>
            <a:ext cx="2787500" cy="205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184" name="Google Shape;184;p29"/>
          <p:cNvPicPr preferRelativeResize="0"/>
          <p:nvPr/>
        </p:nvPicPr>
        <p:blipFill>
          <a:blip r:embed="rId3">
            <a:alphaModFix/>
          </a:blip>
          <a:stretch>
            <a:fillRect/>
          </a:stretch>
        </p:blipFill>
        <p:spPr>
          <a:xfrm>
            <a:off x="5696775" y="526350"/>
            <a:ext cx="2665150" cy="39947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87900" y="1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a:t>
            </a:r>
            <a:r>
              <a:rPr lang="en"/>
              <a:t> issue</a:t>
            </a:r>
            <a:endParaRPr/>
          </a:p>
        </p:txBody>
      </p:sp>
      <p:sp>
        <p:nvSpPr>
          <p:cNvPr id="66" name="Google Shape;66;p14"/>
          <p:cNvSpPr txBox="1"/>
          <p:nvPr>
            <p:ph idx="1" type="body"/>
          </p:nvPr>
        </p:nvSpPr>
        <p:spPr>
          <a:xfrm>
            <a:off x="32300" y="704575"/>
            <a:ext cx="6556200" cy="35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One of the biggest </a:t>
            </a:r>
            <a:r>
              <a:rPr lang="en" sz="1700"/>
              <a:t>environmental</a:t>
            </a:r>
            <a:r>
              <a:rPr lang="en" sz="1700"/>
              <a:t> issue California faces is wildfires</a:t>
            </a:r>
            <a:endParaRPr sz="1700"/>
          </a:p>
          <a:p>
            <a:pPr indent="0" lvl="0" marL="0" rtl="0" algn="l">
              <a:spcBef>
                <a:spcPts val="1600"/>
              </a:spcBef>
              <a:spcAft>
                <a:spcPts val="0"/>
              </a:spcAft>
              <a:buNone/>
            </a:pPr>
            <a:r>
              <a:rPr lang="en" sz="1700"/>
              <a:t>Wildfire presents threats to our homes, depleting the earth's fragile ozone layer, and displaces the environment of species living in the area</a:t>
            </a:r>
            <a:endParaRPr sz="1700"/>
          </a:p>
          <a:p>
            <a:pPr indent="0" lvl="0" marL="0" rtl="0" algn="l">
              <a:spcBef>
                <a:spcPts val="1600"/>
              </a:spcBef>
              <a:spcAft>
                <a:spcPts val="0"/>
              </a:spcAft>
              <a:buNone/>
            </a:pPr>
            <a:r>
              <a:rPr lang="en" sz="1700"/>
              <a:t>In 2018 California suffered $400 billion dollars in damages regarding wildfires</a:t>
            </a:r>
            <a:endParaRPr sz="1700"/>
          </a:p>
          <a:p>
            <a:pPr indent="0" lvl="0" marL="0" rtl="0" algn="l">
              <a:spcBef>
                <a:spcPts val="1600"/>
              </a:spcBef>
              <a:spcAft>
                <a:spcPts val="0"/>
              </a:spcAft>
              <a:buNone/>
            </a:pPr>
            <a:r>
              <a:rPr lang="en" sz="1700"/>
              <a:t>This August a wildfire spread across the Amazon rainforest destroying over 2,240,000 acres of damage to an ecosystem of thousands of precious animal and plant species</a:t>
            </a:r>
            <a:endParaRPr sz="1700"/>
          </a:p>
          <a:p>
            <a:pPr indent="0" lvl="0" marL="0" rtl="0" algn="l">
              <a:spcBef>
                <a:spcPts val="1600"/>
              </a:spcBef>
              <a:spcAft>
                <a:spcPts val="0"/>
              </a:spcAft>
              <a:buNone/>
            </a:pPr>
            <a:r>
              <a:rPr lang="en" sz="1700"/>
              <a:t>With global warming changing our planet, wildfire becomes a bigger threat each and every day. </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6791975" y="233475"/>
            <a:ext cx="2352025" cy="1317125"/>
          </a:xfrm>
          <a:prstGeom prst="rect">
            <a:avLst/>
          </a:prstGeom>
          <a:noFill/>
          <a:ln>
            <a:noFill/>
          </a:ln>
        </p:spPr>
      </p:pic>
      <p:pic>
        <p:nvPicPr>
          <p:cNvPr id="68" name="Google Shape;68;p14"/>
          <p:cNvPicPr preferRelativeResize="0"/>
          <p:nvPr/>
        </p:nvPicPr>
        <p:blipFill>
          <a:blip r:embed="rId4">
            <a:alphaModFix/>
          </a:blip>
          <a:stretch>
            <a:fillRect/>
          </a:stretch>
        </p:blipFill>
        <p:spPr>
          <a:xfrm>
            <a:off x="6791975" y="1890250"/>
            <a:ext cx="2352025" cy="1538675"/>
          </a:xfrm>
          <a:prstGeom prst="rect">
            <a:avLst/>
          </a:prstGeom>
          <a:noFill/>
          <a:ln>
            <a:noFill/>
          </a:ln>
        </p:spPr>
      </p:pic>
      <p:pic>
        <p:nvPicPr>
          <p:cNvPr id="69" name="Google Shape;69;p14"/>
          <p:cNvPicPr preferRelativeResize="0"/>
          <p:nvPr/>
        </p:nvPicPr>
        <p:blipFill>
          <a:blip r:embed="rId5">
            <a:alphaModFix/>
          </a:blip>
          <a:stretch>
            <a:fillRect/>
          </a:stretch>
        </p:blipFill>
        <p:spPr>
          <a:xfrm>
            <a:off x="6791976" y="3650360"/>
            <a:ext cx="2352027" cy="13233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factors in cause of wildfires </a:t>
            </a:r>
            <a:endParaRPr sz="2400"/>
          </a:p>
        </p:txBody>
      </p:sp>
      <p:sp>
        <p:nvSpPr>
          <p:cNvPr id="75" name="Google Shape;75;p15"/>
          <p:cNvSpPr txBox="1"/>
          <p:nvPr>
            <p:ph idx="1" type="body"/>
          </p:nvPr>
        </p:nvSpPr>
        <p:spPr>
          <a:xfrm>
            <a:off x="76225" y="712925"/>
            <a:ext cx="8520600" cy="471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Temperature</a:t>
            </a:r>
            <a:endParaRPr b="1" sz="1400"/>
          </a:p>
          <a:p>
            <a:pPr indent="0" lvl="0" marL="0" rtl="0" algn="l">
              <a:lnSpc>
                <a:spcPct val="100000"/>
              </a:lnSpc>
              <a:spcBef>
                <a:spcPts val="1600"/>
              </a:spcBef>
              <a:spcAft>
                <a:spcPts val="0"/>
              </a:spcAft>
              <a:buNone/>
            </a:pPr>
            <a:r>
              <a:rPr lang="en" sz="1100">
                <a:solidFill>
                  <a:srgbClr val="000000"/>
                </a:solidFill>
                <a:highlight>
                  <a:srgbClr val="FFFFFF"/>
                </a:highlight>
                <a:latin typeface="Arial"/>
                <a:ea typeface="Arial"/>
                <a:cs typeface="Arial"/>
                <a:sym typeface="Arial"/>
              </a:rPr>
              <a:t> T</a:t>
            </a:r>
            <a:r>
              <a:rPr lang="en" sz="1100">
                <a:solidFill>
                  <a:srgbClr val="000000"/>
                </a:solidFill>
                <a:highlight>
                  <a:srgbClr val="FFFFFF"/>
                </a:highlight>
                <a:latin typeface="Arial"/>
                <a:ea typeface="Arial"/>
                <a:cs typeface="Arial"/>
                <a:sym typeface="Arial"/>
              </a:rPr>
              <a:t>emperature, is the single most important weather factor affecting fire behavior.</a:t>
            </a:r>
            <a:endParaRPr b="1" sz="1400"/>
          </a:p>
          <a:p>
            <a:pPr indent="0" lvl="0" marL="0" rtl="0" algn="l">
              <a:lnSpc>
                <a:spcPct val="100000"/>
              </a:lnSpc>
              <a:spcBef>
                <a:spcPts val="1600"/>
              </a:spcBef>
              <a:spcAft>
                <a:spcPts val="0"/>
              </a:spcAft>
              <a:buNone/>
            </a:pPr>
            <a:r>
              <a:rPr lang="en" sz="1400"/>
              <a:t> </a:t>
            </a:r>
            <a:r>
              <a:rPr lang="en" sz="1100">
                <a:solidFill>
                  <a:srgbClr val="000000"/>
                </a:solidFill>
                <a:highlight>
                  <a:srgbClr val="FFFFFF"/>
                </a:highlight>
                <a:latin typeface="Arial"/>
                <a:ea typeface="Arial"/>
                <a:cs typeface="Arial"/>
                <a:sym typeface="Arial"/>
              </a:rPr>
              <a:t>Air temperature has a direct influence on fire behavior because of the heat requirements for ignition and continuing the combustion   process. </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1600"/>
              </a:spcBef>
              <a:spcAft>
                <a:spcPts val="0"/>
              </a:spcAft>
              <a:buClr>
                <a:srgbClr val="000000"/>
              </a:buClr>
              <a:buSzPts val="1100"/>
              <a:buFont typeface="Arial"/>
              <a:buChar char="-"/>
            </a:pPr>
            <a:r>
              <a:rPr lang="en" sz="1100">
                <a:solidFill>
                  <a:srgbClr val="000000"/>
                </a:solidFill>
                <a:highlight>
                  <a:srgbClr val="FFFFFF"/>
                </a:highlight>
                <a:latin typeface="Arial"/>
                <a:ea typeface="Arial"/>
                <a:cs typeface="Arial"/>
                <a:sym typeface="Arial"/>
              </a:rPr>
              <a:t>The higher the temperature the easier it is for combustion to happen </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highlight>
                  <a:srgbClr val="FFFFFF"/>
                </a:highlight>
                <a:latin typeface="Arial"/>
                <a:ea typeface="Arial"/>
                <a:cs typeface="Arial"/>
                <a:sym typeface="Arial"/>
              </a:rPr>
              <a:t>Fires burn more intensely in the afternoon.  The temperature is the highest in the afternoon resulting in higher fuel temperatures for potential of combustion. </a:t>
            </a:r>
            <a:endParaRPr sz="1100">
              <a:solidFill>
                <a:srgbClr val="000000"/>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b="1" lang="en" sz="1400"/>
              <a:t>H</a:t>
            </a:r>
            <a:r>
              <a:rPr b="1" lang="en" sz="1400"/>
              <a:t>umidity  </a:t>
            </a:r>
            <a:endParaRPr b="1" sz="1400"/>
          </a:p>
          <a:p>
            <a:pPr indent="0" lvl="0" marL="457200" rtl="0" algn="l">
              <a:lnSpc>
                <a:spcPct val="100000"/>
              </a:lnSpc>
              <a:spcBef>
                <a:spcPts val="1600"/>
              </a:spcBef>
              <a:spcAft>
                <a:spcPts val="0"/>
              </a:spcAft>
              <a:buNone/>
            </a:pPr>
            <a:r>
              <a:rPr lang="en" sz="1400"/>
              <a:t>→ humidity relates to the amount of moisture in the air, the lower humidity the dryer the environment will be.</a:t>
            </a:r>
            <a:endParaRPr sz="1400"/>
          </a:p>
          <a:p>
            <a:pPr indent="0" lvl="0" marL="457200" rtl="0" algn="l">
              <a:lnSpc>
                <a:spcPct val="100000"/>
              </a:lnSpc>
              <a:spcBef>
                <a:spcPts val="1600"/>
              </a:spcBef>
              <a:spcAft>
                <a:spcPts val="0"/>
              </a:spcAft>
              <a:buNone/>
            </a:pPr>
            <a:r>
              <a:rPr lang="en" sz="1400"/>
              <a:t>→ dryer air due to the humidity levels makes the plants dryer themselves and make it easier to catch and spread fire</a:t>
            </a:r>
            <a:endParaRPr sz="1400"/>
          </a:p>
          <a:p>
            <a:pPr indent="0" lvl="0" marL="0" rtl="0" algn="l">
              <a:lnSpc>
                <a:spcPct val="100000"/>
              </a:lnSpc>
              <a:spcBef>
                <a:spcPts val="1600"/>
              </a:spcBef>
              <a:spcAft>
                <a:spcPts val="0"/>
              </a:spcAft>
              <a:buNone/>
            </a:pPr>
            <a:r>
              <a:t/>
            </a:r>
            <a:endParaRPr b="1" sz="1400"/>
          </a:p>
          <a:p>
            <a:pPr indent="0" lvl="0" marL="457200" rtl="0" algn="l">
              <a:lnSpc>
                <a:spcPct val="100000"/>
              </a:lnSpc>
              <a:spcBef>
                <a:spcPts val="1600"/>
              </a:spcBef>
              <a:spcAft>
                <a:spcPts val="0"/>
              </a:spcAft>
              <a:buNone/>
            </a:pPr>
            <a:r>
              <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0"/>
              </a:spcAft>
              <a:buNone/>
            </a:pPr>
            <a:r>
              <a:t/>
            </a:r>
            <a:endParaRPr sz="16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factors in spread of wildfire</a:t>
            </a:r>
            <a:endParaRPr/>
          </a:p>
        </p:txBody>
      </p:sp>
      <p:sp>
        <p:nvSpPr>
          <p:cNvPr id="81" name="Google Shape;81;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Air pressure</a:t>
            </a:r>
            <a:endParaRPr b="1"/>
          </a:p>
          <a:p>
            <a:pPr indent="0" lvl="0" marL="0" rtl="0" algn="l">
              <a:lnSpc>
                <a:spcPct val="100000"/>
              </a:lnSpc>
              <a:spcBef>
                <a:spcPts val="1600"/>
              </a:spcBef>
              <a:spcAft>
                <a:spcPts val="0"/>
              </a:spcAft>
              <a:buNone/>
            </a:pPr>
            <a:r>
              <a:rPr lang="en"/>
              <a:t>→ Having one area with high air pressure and another area with low air pressure, the high pressure will move to the area with low air pressure to make equilibrium</a:t>
            </a:r>
            <a:endParaRPr/>
          </a:p>
          <a:p>
            <a:pPr indent="0" lvl="0" marL="0" rtl="0" algn="l">
              <a:lnSpc>
                <a:spcPct val="100000"/>
              </a:lnSpc>
              <a:spcBef>
                <a:spcPts val="1600"/>
              </a:spcBef>
              <a:spcAft>
                <a:spcPts val="1600"/>
              </a:spcAft>
              <a:buNone/>
            </a:pPr>
            <a:r>
              <a:rPr lang="en"/>
              <a:t>In the case of wildfires if there is fire in a high pressure area there is a significant chance it will spread the fire to the area with a low air pressure system </a:t>
            </a:r>
            <a:endParaRPr/>
          </a:p>
        </p:txBody>
      </p:sp>
      <p:sp>
        <p:nvSpPr>
          <p:cNvPr id="82" name="Google Shape;82;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Winds</a:t>
            </a:r>
            <a:endParaRPr b="1"/>
          </a:p>
          <a:p>
            <a:pPr indent="0" lvl="0" marL="0" rtl="0" algn="l">
              <a:lnSpc>
                <a:spcPct val="100000"/>
              </a:lnSpc>
              <a:spcBef>
                <a:spcPts val="1600"/>
              </a:spcBef>
              <a:spcAft>
                <a:spcPts val="0"/>
              </a:spcAft>
              <a:buNone/>
            </a:pPr>
            <a:r>
              <a:rPr lang="en"/>
              <a:t>→ The speed of the gust of wind will affect the speed and spread of a wildfire will </a:t>
            </a:r>
            <a:endParaRPr/>
          </a:p>
          <a:p>
            <a:pPr indent="0" lvl="0" marL="0" rtl="0" algn="l">
              <a:lnSpc>
                <a:spcPct val="100000"/>
              </a:lnSpc>
              <a:spcBef>
                <a:spcPts val="1600"/>
              </a:spcBef>
              <a:spcAft>
                <a:spcPts val="1600"/>
              </a:spcAft>
              <a:buNone/>
            </a:pPr>
            <a:r>
              <a:rPr lang="en"/>
              <a:t>The direction of the wind also influences which direction the wildfire can spread </a:t>
            </a:r>
            <a:endParaRPr/>
          </a:p>
        </p:txBody>
      </p:sp>
      <p:pic>
        <p:nvPicPr>
          <p:cNvPr id="83" name="Google Shape;83;p16"/>
          <p:cNvPicPr preferRelativeResize="0"/>
          <p:nvPr/>
        </p:nvPicPr>
        <p:blipFill>
          <a:blip r:embed="rId3">
            <a:alphaModFix/>
          </a:blip>
          <a:stretch>
            <a:fillRect/>
          </a:stretch>
        </p:blipFill>
        <p:spPr>
          <a:xfrm>
            <a:off x="154725" y="3726175"/>
            <a:ext cx="3364225" cy="1417325"/>
          </a:xfrm>
          <a:prstGeom prst="rect">
            <a:avLst/>
          </a:prstGeom>
          <a:noFill/>
          <a:ln>
            <a:noFill/>
          </a:ln>
        </p:spPr>
      </p:pic>
      <p:pic>
        <p:nvPicPr>
          <p:cNvPr id="84" name="Google Shape;84;p16"/>
          <p:cNvPicPr preferRelativeResize="0"/>
          <p:nvPr/>
        </p:nvPicPr>
        <p:blipFill>
          <a:blip r:embed="rId4">
            <a:alphaModFix/>
          </a:blip>
          <a:stretch>
            <a:fillRect/>
          </a:stretch>
        </p:blipFill>
        <p:spPr>
          <a:xfrm>
            <a:off x="4981225" y="3156250"/>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241700" y="290900"/>
            <a:ext cx="8038800" cy="10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90" name="Google Shape;90;p17"/>
          <p:cNvSpPr txBox="1"/>
          <p:nvPr/>
        </p:nvSpPr>
        <p:spPr>
          <a:xfrm>
            <a:off x="313950" y="1609025"/>
            <a:ext cx="6789300" cy="3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Our solution in tackling the issue of wildfires is to implant a system consisting of </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Temperature sensor</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Humidity, sensor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Air Pressure</a:t>
            </a:r>
            <a:r>
              <a:rPr lang="en">
                <a:latin typeface="Times New Roman"/>
                <a:ea typeface="Times New Roman"/>
                <a:cs typeface="Times New Roman"/>
                <a:sym typeface="Times New Roman"/>
              </a:rPr>
              <a:t> sensor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Wind sensor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With these sensors it can detect if a specific area is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At risk of being </a:t>
            </a:r>
            <a:r>
              <a:rPr lang="en">
                <a:latin typeface="Times New Roman"/>
                <a:ea typeface="Times New Roman"/>
                <a:cs typeface="Times New Roman"/>
                <a:sym typeface="Times New Roman"/>
              </a:rPr>
              <a:t>affected</a:t>
            </a:r>
            <a:r>
              <a:rPr lang="en">
                <a:latin typeface="Times New Roman"/>
                <a:ea typeface="Times New Roman"/>
                <a:cs typeface="Times New Roman"/>
                <a:sym typeface="Times New Roman"/>
              </a:rPr>
              <a:t> by a wildfire or not</a:t>
            </a:r>
            <a:endParaRPr>
              <a:latin typeface="Times New Roman"/>
              <a:ea typeface="Times New Roman"/>
              <a:cs typeface="Times New Roman"/>
              <a:sym typeface="Times New Roman"/>
            </a:endParaRPr>
          </a:p>
        </p:txBody>
      </p:sp>
      <p:pic>
        <p:nvPicPr>
          <p:cNvPr id="91" name="Google Shape;91;p17"/>
          <p:cNvPicPr preferRelativeResize="0"/>
          <p:nvPr/>
        </p:nvPicPr>
        <p:blipFill>
          <a:blip r:embed="rId3">
            <a:alphaModFix/>
          </a:blip>
          <a:stretch>
            <a:fillRect/>
          </a:stretch>
        </p:blipFill>
        <p:spPr>
          <a:xfrm>
            <a:off x="4464025" y="2092112"/>
            <a:ext cx="4152526" cy="233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to Wildfires</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in tackling wildfire is implanting a microcontroller system in known areas of high wildfire risk</a:t>
            </a:r>
            <a:endParaRPr/>
          </a:p>
          <a:p>
            <a:pPr indent="0" lvl="0" marL="0" rtl="0" algn="l">
              <a:lnSpc>
                <a:spcPct val="100000"/>
              </a:lnSpc>
              <a:spcBef>
                <a:spcPts val="1600"/>
              </a:spcBef>
              <a:spcAft>
                <a:spcPts val="0"/>
              </a:spcAft>
              <a:buNone/>
            </a:pPr>
            <a:r>
              <a:rPr lang="en" sz="1600"/>
              <a:t>Our microcontroller will be connected to sensors that can measure the temperature, humidity, and </a:t>
            </a:r>
            <a:r>
              <a:rPr lang="en" sz="1600"/>
              <a:t>air pressure</a:t>
            </a:r>
            <a:r>
              <a:rPr lang="en" sz="1600"/>
              <a:t> of an </a:t>
            </a:r>
            <a:r>
              <a:rPr lang="en" sz="1600"/>
              <a:t>environment</a:t>
            </a:r>
            <a:r>
              <a:rPr lang="en" sz="1600"/>
              <a:t>. It will </a:t>
            </a:r>
            <a:r>
              <a:rPr lang="en" sz="1600"/>
              <a:t>put</a:t>
            </a:r>
            <a:r>
              <a:rPr lang="en" sz="1600"/>
              <a:t> these factors into numerical data that can be relayed/broadcasted to a homebase where someone can see if this area is a high risk</a:t>
            </a:r>
            <a:endParaRPr sz="1600"/>
          </a:p>
          <a:p>
            <a:pPr indent="0" lvl="0" marL="0" rtl="0" algn="l">
              <a:lnSpc>
                <a:spcPct val="100000"/>
              </a:lnSpc>
              <a:spcBef>
                <a:spcPts val="1600"/>
              </a:spcBef>
              <a:spcAft>
                <a:spcPts val="0"/>
              </a:spcAft>
              <a:buNone/>
            </a:pPr>
            <a:r>
              <a:rPr lang="en" sz="1600"/>
              <a:t>It will alert the user if this area is highly </a:t>
            </a:r>
            <a:r>
              <a:rPr lang="en" sz="1600"/>
              <a:t>susceptible</a:t>
            </a:r>
            <a:r>
              <a:rPr lang="en" sz="1600"/>
              <a:t> to a start of a wildfire</a:t>
            </a:r>
            <a:endParaRPr sz="1600"/>
          </a:p>
          <a:p>
            <a:pPr indent="0" lvl="0" marL="0" rtl="0" algn="l">
              <a:lnSpc>
                <a:spcPct val="100000"/>
              </a:lnSpc>
              <a:spcBef>
                <a:spcPts val="1600"/>
              </a:spcBef>
              <a:spcAft>
                <a:spcPts val="0"/>
              </a:spcAft>
              <a:buNone/>
            </a:pPr>
            <a:r>
              <a:rPr lang="en" sz="1600"/>
              <a:t>If an area is highlighted as high threat we also propose to have a drone system </a:t>
            </a:r>
            <a:r>
              <a:rPr lang="en" sz="1600"/>
              <a:t>attached</a:t>
            </a:r>
            <a:r>
              <a:rPr lang="en" sz="1600"/>
              <a:t> with a flame and smoke detector to survey the area</a:t>
            </a:r>
            <a:endParaRPr sz="1600"/>
          </a:p>
          <a:p>
            <a:pPr indent="0" lvl="0" marL="0" rtl="0" algn="l">
              <a:lnSpc>
                <a:spcPct val="100000"/>
              </a:lnSpc>
              <a:spcBef>
                <a:spcPts val="1600"/>
              </a:spcBef>
              <a:spcAft>
                <a:spcPts val="0"/>
              </a:spcAft>
              <a:buNone/>
            </a:pPr>
            <a:r>
              <a:t/>
            </a:r>
            <a:endParaRPr sz="16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66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t>
            </a:r>
            <a:r>
              <a:rPr lang="en"/>
              <a:t>implementation</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the data from our proposed implant to help in prevention </a:t>
            </a:r>
            <a:endParaRPr/>
          </a:p>
          <a:p>
            <a:pPr indent="0" lvl="0" marL="0" rtl="0" algn="l">
              <a:spcBef>
                <a:spcPts val="1600"/>
              </a:spcBef>
              <a:spcAft>
                <a:spcPts val="0"/>
              </a:spcAft>
              <a:buNone/>
            </a:pPr>
            <a:r>
              <a:rPr lang="en"/>
              <a:t>Using the resources allocated to us we will use the DHT11 temperature/humidity and BMP180  pressure sensors to detect whether or not there are ideal conditions for a wildfire to start</a:t>
            </a:r>
            <a:endParaRPr/>
          </a:p>
          <a:p>
            <a:pPr indent="0" lvl="0" marL="0" rtl="0" algn="l">
              <a:spcBef>
                <a:spcPts val="1600"/>
              </a:spcBef>
              <a:spcAft>
                <a:spcPts val="0"/>
              </a:spcAft>
              <a:buNone/>
            </a:pPr>
            <a:r>
              <a:rPr lang="en"/>
              <a:t>If the conditions are ideal, the stationary sensors will send out GPS signals for warning. We will send out drones with an MQ-2 smoke sensor and a flame detection sensor to scan the area for wildfire prevention process</a:t>
            </a:r>
            <a:endParaRPr/>
          </a:p>
          <a:p>
            <a:pPr indent="0" lvl="0" marL="0" rtl="0" algn="l">
              <a:spcBef>
                <a:spcPts val="1600"/>
              </a:spcBef>
              <a:spcAft>
                <a:spcPts val="1600"/>
              </a:spcAft>
              <a:buNone/>
            </a:pPr>
            <a:r>
              <a:rPr lang="en"/>
              <a:t>Ideally if the drones detect a fire they will send out a GPS signal to a local fire station to tell them that there is a wildfire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38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device will do</a:t>
            </a:r>
            <a:endParaRPr/>
          </a:p>
        </p:txBody>
      </p:sp>
      <p:sp>
        <p:nvSpPr>
          <p:cNvPr id="109" name="Google Shape;109;p20"/>
          <p:cNvSpPr txBox="1"/>
          <p:nvPr>
            <p:ph idx="1" type="body"/>
          </p:nvPr>
        </p:nvSpPr>
        <p:spPr>
          <a:xfrm>
            <a:off x="311700" y="1102950"/>
            <a:ext cx="3999900" cy="4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Implants</a:t>
            </a:r>
            <a:endParaRPr b="1"/>
          </a:p>
          <a:p>
            <a:pPr indent="0" lvl="0" marL="0" rtl="0" algn="l">
              <a:spcBef>
                <a:spcPts val="1600"/>
              </a:spcBef>
              <a:spcAft>
                <a:spcPts val="0"/>
              </a:spcAft>
              <a:buNone/>
            </a:pPr>
            <a:r>
              <a:rPr lang="en" sz="1100"/>
              <a:t>Prevention</a:t>
            </a:r>
            <a:endParaRPr sz="1100"/>
          </a:p>
          <a:p>
            <a:pPr indent="-298450" lvl="0" marL="457200" rtl="0" algn="l">
              <a:spcBef>
                <a:spcPts val="1600"/>
              </a:spcBef>
              <a:spcAft>
                <a:spcPts val="0"/>
              </a:spcAft>
              <a:buSzPts val="1100"/>
              <a:buChar char="-"/>
            </a:pPr>
            <a:r>
              <a:rPr lang="en" sz="1100"/>
              <a:t>Sends out early warnings/signals</a:t>
            </a:r>
            <a:endParaRPr sz="1100"/>
          </a:p>
          <a:p>
            <a:pPr indent="0" lvl="0" marL="0" rtl="0" algn="l">
              <a:spcBef>
                <a:spcPts val="1600"/>
              </a:spcBef>
              <a:spcAft>
                <a:spcPts val="0"/>
              </a:spcAft>
              <a:buNone/>
            </a:pPr>
            <a:r>
              <a:rPr lang="en" sz="1100"/>
              <a:t>BMP180 </a:t>
            </a:r>
            <a:r>
              <a:rPr lang="en" sz="1100"/>
              <a:t>Air Pressure Sensor  </a:t>
            </a:r>
            <a:endParaRPr sz="1100"/>
          </a:p>
          <a:p>
            <a:pPr indent="-298450" lvl="0" marL="457200" rtl="0" algn="l">
              <a:spcBef>
                <a:spcPts val="1600"/>
              </a:spcBef>
              <a:spcAft>
                <a:spcPts val="0"/>
              </a:spcAft>
              <a:buSzPts val="1100"/>
              <a:buChar char="-"/>
            </a:pPr>
            <a:r>
              <a:rPr lang="en" sz="1100"/>
              <a:t>Signal will be detected when air pressure is ideal for a potential wildfire</a:t>
            </a:r>
            <a:endParaRPr sz="1100"/>
          </a:p>
          <a:p>
            <a:pPr indent="0" lvl="0" marL="0" rtl="0" algn="l">
              <a:spcBef>
                <a:spcPts val="1600"/>
              </a:spcBef>
              <a:spcAft>
                <a:spcPts val="0"/>
              </a:spcAft>
              <a:buNone/>
            </a:pPr>
            <a:r>
              <a:rPr lang="en" sz="1100"/>
              <a:t>DHT11 </a:t>
            </a:r>
            <a:r>
              <a:rPr lang="en" sz="1100"/>
              <a:t>Temperature / </a:t>
            </a:r>
            <a:r>
              <a:rPr lang="en" sz="1100"/>
              <a:t>Humidity Sensor </a:t>
            </a:r>
            <a:endParaRPr sz="1100"/>
          </a:p>
          <a:p>
            <a:pPr indent="-298450" lvl="0" marL="457200" rtl="0" algn="l">
              <a:spcBef>
                <a:spcPts val="1600"/>
              </a:spcBef>
              <a:spcAft>
                <a:spcPts val="0"/>
              </a:spcAft>
              <a:buSzPts val="1100"/>
              <a:buChar char="-"/>
            </a:pPr>
            <a:r>
              <a:rPr lang="en" sz="1100"/>
              <a:t>Signal will be detected when temperature is ideal for a potential wildfire</a:t>
            </a:r>
            <a:endParaRPr sz="1100"/>
          </a:p>
          <a:p>
            <a:pPr indent="-298450" lvl="0" marL="457200" rtl="0" algn="l">
              <a:spcBef>
                <a:spcPts val="0"/>
              </a:spcBef>
              <a:spcAft>
                <a:spcPts val="0"/>
              </a:spcAft>
              <a:buSzPts val="1100"/>
              <a:buChar char="-"/>
            </a:pPr>
            <a:r>
              <a:rPr lang="en" sz="1100"/>
              <a:t>Higher temperature + lower humidity = higher chances for wildfire</a:t>
            </a:r>
            <a:endParaRPr sz="1100"/>
          </a:p>
          <a:p>
            <a:pPr indent="0" lvl="0" marL="0" rtl="0" algn="l">
              <a:spcBef>
                <a:spcPts val="1600"/>
              </a:spcBef>
              <a:spcAft>
                <a:spcPts val="1600"/>
              </a:spcAft>
              <a:buNone/>
            </a:pPr>
            <a:r>
              <a:t/>
            </a:r>
            <a:endParaRPr/>
          </a:p>
        </p:txBody>
      </p:sp>
      <p:sp>
        <p:nvSpPr>
          <p:cNvPr id="110" name="Google Shape;110;p20"/>
          <p:cNvSpPr txBox="1"/>
          <p:nvPr>
            <p:ph idx="2" type="body"/>
          </p:nvPr>
        </p:nvSpPr>
        <p:spPr>
          <a:xfrm>
            <a:off x="4690900" y="1058150"/>
            <a:ext cx="4209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Drone aspect</a:t>
            </a:r>
            <a:endParaRPr b="1"/>
          </a:p>
          <a:p>
            <a:pPr indent="0" lvl="0" marL="0" rtl="0" algn="l">
              <a:spcBef>
                <a:spcPts val="1600"/>
              </a:spcBef>
              <a:spcAft>
                <a:spcPts val="0"/>
              </a:spcAft>
              <a:buNone/>
            </a:pPr>
            <a:r>
              <a:rPr lang="en" sz="1100"/>
              <a:t>Scouting and information</a:t>
            </a:r>
            <a:endParaRPr sz="1100"/>
          </a:p>
          <a:p>
            <a:pPr indent="-298450" lvl="0" marL="457200" rtl="0" algn="l">
              <a:spcBef>
                <a:spcPts val="1600"/>
              </a:spcBef>
              <a:spcAft>
                <a:spcPts val="0"/>
              </a:spcAft>
              <a:buSzPts val="1100"/>
              <a:buChar char="-"/>
            </a:pPr>
            <a:r>
              <a:rPr lang="en" sz="1100"/>
              <a:t>Smoke detectors and flame sensors will be working alongside to determine if a fire is present</a:t>
            </a:r>
            <a:endParaRPr sz="1100"/>
          </a:p>
          <a:p>
            <a:pPr indent="0" lvl="0" marL="0" rtl="0" algn="l">
              <a:spcBef>
                <a:spcPts val="1600"/>
              </a:spcBef>
              <a:spcAft>
                <a:spcPts val="0"/>
              </a:spcAft>
              <a:buNone/>
            </a:pPr>
            <a:r>
              <a:rPr lang="en" sz="1100"/>
              <a:t>MQ2  Smoke Sensor / Detector</a:t>
            </a:r>
            <a:endParaRPr sz="1100"/>
          </a:p>
          <a:p>
            <a:pPr indent="-298450" lvl="0" marL="457200" rtl="0" algn="l">
              <a:spcBef>
                <a:spcPts val="1600"/>
              </a:spcBef>
              <a:spcAft>
                <a:spcPts val="0"/>
              </a:spcAft>
              <a:buSzPts val="1100"/>
              <a:buChar char="-"/>
            </a:pPr>
            <a:r>
              <a:rPr lang="en" sz="1100"/>
              <a:t>Signals will be detected when drone suspects an area with smoke with fire</a:t>
            </a:r>
            <a:endParaRPr sz="1100"/>
          </a:p>
          <a:p>
            <a:pPr indent="0" lvl="0" marL="0" rtl="0" algn="l">
              <a:spcBef>
                <a:spcPts val="1600"/>
              </a:spcBef>
              <a:spcAft>
                <a:spcPts val="0"/>
              </a:spcAft>
              <a:buNone/>
            </a:pPr>
            <a:r>
              <a:rPr lang="en" sz="1100"/>
              <a:t>Flame Sensor / Detector</a:t>
            </a:r>
            <a:endParaRPr sz="1100"/>
          </a:p>
          <a:p>
            <a:pPr indent="-298450" lvl="0" marL="457200" rtl="0" algn="l">
              <a:spcBef>
                <a:spcPts val="1600"/>
              </a:spcBef>
              <a:spcAft>
                <a:spcPts val="0"/>
              </a:spcAft>
              <a:buSzPts val="1100"/>
              <a:buChar char="-"/>
            </a:pPr>
            <a:r>
              <a:rPr lang="en" sz="1100"/>
              <a:t>Signals will be detected when a fire is present</a:t>
            </a:r>
            <a:endParaRPr sz="1100"/>
          </a:p>
          <a:p>
            <a:pPr indent="-298450" lvl="0" marL="457200" rtl="0" algn="l">
              <a:spcBef>
                <a:spcPts val="0"/>
              </a:spcBef>
              <a:spcAft>
                <a:spcPts val="0"/>
              </a:spcAft>
              <a:buSzPts val="1100"/>
              <a:buChar char="-"/>
            </a:pPr>
            <a:r>
              <a:rPr lang="en" sz="1100"/>
              <a:t>Data of how severe the fire is and the distance from the sensor will be sent via GPS</a:t>
            </a:r>
            <a:endParaRPr sz="1100"/>
          </a:p>
        </p:txBody>
      </p:sp>
      <p:cxnSp>
        <p:nvCxnSpPr>
          <p:cNvPr id="111" name="Google Shape;111;p20"/>
          <p:cNvCxnSpPr/>
          <p:nvPr/>
        </p:nvCxnSpPr>
        <p:spPr>
          <a:xfrm>
            <a:off x="4414775" y="1058150"/>
            <a:ext cx="0" cy="3721500"/>
          </a:xfrm>
          <a:prstGeom prst="straightConnector1">
            <a:avLst/>
          </a:prstGeom>
          <a:noFill/>
          <a:ln cap="flat" cmpd="sng" w="9525">
            <a:solidFill>
              <a:schemeClr val="dk2"/>
            </a:solidFill>
            <a:prstDash val="solid"/>
            <a:round/>
            <a:headEnd len="med" w="med" type="none"/>
            <a:tailEnd len="med" w="med" type="none"/>
          </a:ln>
        </p:spPr>
      </p:cxnSp>
      <p:pic>
        <p:nvPicPr>
          <p:cNvPr id="112" name="Google Shape;112;p20"/>
          <p:cNvPicPr preferRelativeResize="0"/>
          <p:nvPr/>
        </p:nvPicPr>
        <p:blipFill>
          <a:blip r:embed="rId3">
            <a:alphaModFix/>
          </a:blip>
          <a:stretch>
            <a:fillRect/>
          </a:stretch>
        </p:blipFill>
        <p:spPr>
          <a:xfrm>
            <a:off x="7118400" y="917285"/>
            <a:ext cx="1713900" cy="1028340"/>
          </a:xfrm>
          <a:prstGeom prst="rect">
            <a:avLst/>
          </a:prstGeom>
          <a:noFill/>
          <a:ln>
            <a:noFill/>
          </a:ln>
        </p:spPr>
      </p:pic>
      <p:pic>
        <p:nvPicPr>
          <p:cNvPr id="113" name="Google Shape;113;p20"/>
          <p:cNvPicPr preferRelativeResize="0"/>
          <p:nvPr/>
        </p:nvPicPr>
        <p:blipFill>
          <a:blip r:embed="rId4">
            <a:alphaModFix/>
          </a:blip>
          <a:stretch>
            <a:fillRect/>
          </a:stretch>
        </p:blipFill>
        <p:spPr>
          <a:xfrm>
            <a:off x="2596500" y="954051"/>
            <a:ext cx="1573600" cy="114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Implant</a:t>
            </a:r>
            <a:endParaRPr/>
          </a:p>
        </p:txBody>
      </p:sp>
      <p:sp>
        <p:nvSpPr>
          <p:cNvPr id="119" name="Google Shape;119;p21"/>
          <p:cNvSpPr txBox="1"/>
          <p:nvPr>
            <p:ph idx="1" type="body"/>
          </p:nvPr>
        </p:nvSpPr>
        <p:spPr>
          <a:xfrm>
            <a:off x="311700" y="1626500"/>
            <a:ext cx="8520600" cy="40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propose to implant one of our system into well known wildfire location </a:t>
            </a:r>
            <a:endParaRPr sz="1400"/>
          </a:p>
          <a:p>
            <a:pPr indent="0" lvl="0" marL="0" rtl="0" algn="l">
              <a:spcBef>
                <a:spcPts val="1600"/>
              </a:spcBef>
              <a:spcAft>
                <a:spcPts val="0"/>
              </a:spcAft>
              <a:buNone/>
            </a:pPr>
            <a:r>
              <a:rPr lang="en" sz="1400"/>
              <a:t>We will use the Humidity/Temperature Sensor and Air Pressure Sensor to constantly feed data and information back to a user</a:t>
            </a:r>
            <a:endParaRPr sz="1400"/>
          </a:p>
          <a:p>
            <a:pPr indent="0" lvl="0" marL="0" rtl="0" algn="l">
              <a:spcBef>
                <a:spcPts val="1600"/>
              </a:spcBef>
              <a:spcAft>
                <a:spcPts val="0"/>
              </a:spcAft>
              <a:buNone/>
            </a:pPr>
            <a:r>
              <a:rPr lang="en" sz="1400"/>
              <a:t>If it goes over a certain threshold, alerts will be sent to database and flags the location to be kept an eye </a:t>
            </a:r>
            <a:r>
              <a:rPr lang="en" sz="1400"/>
              <a:t>on </a:t>
            </a:r>
            <a:endParaRPr sz="1400"/>
          </a:p>
          <a:p>
            <a:pPr indent="0" lvl="0" marL="0" rtl="0" algn="l">
              <a:spcBef>
                <a:spcPts val="1600"/>
              </a:spcBef>
              <a:spcAft>
                <a:spcPts val="0"/>
              </a:spcAft>
              <a:buNone/>
            </a:pPr>
            <a:r>
              <a:rPr b="1" lang="en" sz="1400"/>
              <a:t>Preventions</a:t>
            </a:r>
            <a:r>
              <a:rPr b="1" lang="en" sz="1400"/>
              <a:t> is a key aspect in this</a:t>
            </a:r>
            <a:r>
              <a:rPr lang="en" sz="1400"/>
              <a:t>!!!</a:t>
            </a:r>
            <a:endParaRPr sz="1400"/>
          </a:p>
          <a:p>
            <a:pPr indent="0" lvl="0" marL="0" rtl="0" algn="l">
              <a:spcBef>
                <a:spcPts val="1600"/>
              </a:spcBef>
              <a:spcAft>
                <a:spcPts val="1600"/>
              </a:spcAft>
              <a:buNone/>
            </a:pPr>
            <a:r>
              <a:rPr lang="en" sz="1400"/>
              <a:t>With our numerical data we can compare multiple different areas, it will feedback with data and tell us which areas are higher threats through our comparison of data</a:t>
            </a:r>
            <a:endParaRPr sz="1400"/>
          </a:p>
        </p:txBody>
      </p:sp>
      <p:pic>
        <p:nvPicPr>
          <p:cNvPr id="120" name="Google Shape;120;p21"/>
          <p:cNvPicPr preferRelativeResize="0"/>
          <p:nvPr/>
        </p:nvPicPr>
        <p:blipFill>
          <a:blip r:embed="rId3">
            <a:alphaModFix/>
          </a:blip>
          <a:stretch>
            <a:fillRect/>
          </a:stretch>
        </p:blipFill>
        <p:spPr>
          <a:xfrm>
            <a:off x="6162300" y="169800"/>
            <a:ext cx="2526101" cy="184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